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503030501040103" pitchFamily="34" charset="0"/>
      <p:regular r:id="rId15"/>
    </p:embeddedFont>
    <p:embeddedFont>
      <p:font typeface="Canva Sans Bold" panose="020B0803030501040103" pitchFamily="3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25" autoAdjust="0"/>
  </p:normalViewPr>
  <p:slideViewPr>
    <p:cSldViewPr>
      <p:cViewPr varScale="1">
        <p:scale>
          <a:sx n="77" d="100"/>
          <a:sy n="77" d="100"/>
        </p:scale>
        <p:origin x="6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07519" y="1028700"/>
            <a:ext cx="2651781" cy="2305864"/>
          </a:xfrm>
          <a:custGeom>
            <a:avLst/>
            <a:gdLst/>
            <a:ahLst/>
            <a:cxnLst/>
            <a:rect l="l" t="t" r="r" b="b"/>
            <a:pathLst>
              <a:path w="2651781" h="2305864">
                <a:moveTo>
                  <a:pt x="0" y="0"/>
                </a:moveTo>
                <a:lnTo>
                  <a:pt x="2651781" y="0"/>
                </a:lnTo>
                <a:lnTo>
                  <a:pt x="2651781" y="2305864"/>
                </a:lnTo>
                <a:lnTo>
                  <a:pt x="0" y="23058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38200" y="1563858"/>
            <a:ext cx="13258800" cy="99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</a:pPr>
            <a:r>
              <a:rPr lang="en-US" sz="5959" dirty="0">
                <a:solidFill>
                  <a:srgbClr val="FF3131"/>
                </a:solidFill>
                <a:latin typeface="Canva Sans Bold"/>
              </a:rPr>
              <a:t>Fraud Detection System - Group 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36019" y="7962490"/>
            <a:ext cx="8313762" cy="1041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By: 	</a:t>
            </a:r>
            <a:r>
              <a:rPr lang="en-US" sz="3000" dirty="0" err="1">
                <a:solidFill>
                  <a:srgbClr val="000000"/>
                </a:solidFill>
                <a:latin typeface="Canva Sans Bold"/>
              </a:rPr>
              <a:t>Ullal</a:t>
            </a:r>
            <a:r>
              <a:rPr lang="en-US" sz="3000" dirty="0">
                <a:solidFill>
                  <a:srgbClr val="000000"/>
                </a:solidFill>
                <a:latin typeface="Canva Sans Bold"/>
              </a:rPr>
              <a:t> Atul Nayak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	</a:t>
            </a:r>
            <a:r>
              <a:rPr lang="en-US" sz="3000" dirty="0" err="1">
                <a:solidFill>
                  <a:srgbClr val="000000"/>
                </a:solidFill>
                <a:latin typeface="Canva Sans Bold"/>
              </a:rPr>
              <a:t>Sharanya</a:t>
            </a:r>
            <a:r>
              <a:rPr lang="en-US" sz="3000" dirty="0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Canva Sans Bold"/>
              </a:rPr>
              <a:t>Chikke</a:t>
            </a:r>
            <a:r>
              <a:rPr lang="en-US" sz="3000" dirty="0">
                <a:solidFill>
                  <a:srgbClr val="000000"/>
                </a:solidFill>
                <a:latin typeface="Canva Sans Bold"/>
              </a:rPr>
              <a:t> Gowda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9DD4D-8993-0731-9744-C43D37CEE9EA}"/>
              </a:ext>
            </a:extLst>
          </p:cNvPr>
          <p:cNvSpPr txBox="1"/>
          <p:nvPr/>
        </p:nvSpPr>
        <p:spPr>
          <a:xfrm>
            <a:off x="4495800" y="4692329"/>
            <a:ext cx="8174033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Banks deal with vast amounts of transactions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Data Complexity and volume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Canva Sans Bold"/>
              </a:rPr>
              <a:t>Difficult managing , process and analyze transactions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6874" y="4455802"/>
            <a:ext cx="2396056" cy="2298843"/>
          </a:xfrm>
          <a:custGeom>
            <a:avLst/>
            <a:gdLst/>
            <a:ahLst/>
            <a:cxnLst/>
            <a:rect l="l" t="t" r="r" b="b"/>
            <a:pathLst>
              <a:path w="2396056" h="2298843">
                <a:moveTo>
                  <a:pt x="0" y="0"/>
                </a:moveTo>
                <a:lnTo>
                  <a:pt x="2396057" y="0"/>
                </a:lnTo>
                <a:lnTo>
                  <a:pt x="2396057" y="2298843"/>
                </a:lnTo>
                <a:lnTo>
                  <a:pt x="0" y="22988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94970" y="4748047"/>
            <a:ext cx="1876577" cy="1828810"/>
          </a:xfrm>
          <a:custGeom>
            <a:avLst/>
            <a:gdLst/>
            <a:ahLst/>
            <a:cxnLst/>
            <a:rect l="l" t="t" r="r" b="b"/>
            <a:pathLst>
              <a:path w="1876577" h="1828810">
                <a:moveTo>
                  <a:pt x="0" y="0"/>
                </a:moveTo>
                <a:lnTo>
                  <a:pt x="1876578" y="0"/>
                </a:lnTo>
                <a:lnTo>
                  <a:pt x="1876578" y="1828810"/>
                </a:lnTo>
                <a:lnTo>
                  <a:pt x="0" y="1828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34305" y="1540651"/>
            <a:ext cx="1396889" cy="1396889"/>
          </a:xfrm>
          <a:custGeom>
            <a:avLst/>
            <a:gdLst/>
            <a:ahLst/>
            <a:cxnLst/>
            <a:rect l="l" t="t" r="r" b="b"/>
            <a:pathLst>
              <a:path w="1396889" h="1396889">
                <a:moveTo>
                  <a:pt x="0" y="0"/>
                </a:moveTo>
                <a:lnTo>
                  <a:pt x="1396889" y="0"/>
                </a:lnTo>
                <a:lnTo>
                  <a:pt x="1396889" y="1396889"/>
                </a:lnTo>
                <a:lnTo>
                  <a:pt x="0" y="1396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144000" y="4995918"/>
            <a:ext cx="3080561" cy="1218611"/>
            <a:chOff x="0" y="0"/>
            <a:chExt cx="1435602" cy="56789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35602" cy="567897"/>
            </a:xfrm>
            <a:custGeom>
              <a:avLst/>
              <a:gdLst/>
              <a:ahLst/>
              <a:cxnLst/>
              <a:rect l="l" t="t" r="r" b="b"/>
              <a:pathLst>
                <a:path w="1435602" h="567897">
                  <a:moveTo>
                    <a:pt x="1435602" y="283948"/>
                  </a:moveTo>
                  <a:lnTo>
                    <a:pt x="1029202" y="0"/>
                  </a:lnTo>
                  <a:lnTo>
                    <a:pt x="1029202" y="203200"/>
                  </a:lnTo>
                  <a:lnTo>
                    <a:pt x="0" y="203200"/>
                  </a:lnTo>
                  <a:lnTo>
                    <a:pt x="0" y="364697"/>
                  </a:lnTo>
                  <a:lnTo>
                    <a:pt x="1029202" y="364697"/>
                  </a:lnTo>
                  <a:lnTo>
                    <a:pt x="1029202" y="567897"/>
                  </a:lnTo>
                  <a:lnTo>
                    <a:pt x="1435602" y="283948"/>
                  </a:lnTo>
                  <a:close/>
                </a:path>
              </a:pathLst>
            </a:custGeom>
            <a:solidFill>
              <a:srgbClr val="231F2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55575"/>
              <a:ext cx="1334002" cy="209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107818" y="7530917"/>
            <a:ext cx="1223376" cy="1246752"/>
          </a:xfrm>
          <a:custGeom>
            <a:avLst/>
            <a:gdLst/>
            <a:ahLst/>
            <a:cxnLst/>
            <a:rect l="l" t="t" r="r" b="b"/>
            <a:pathLst>
              <a:path w="1223376" h="1246752">
                <a:moveTo>
                  <a:pt x="0" y="0"/>
                </a:moveTo>
                <a:lnTo>
                  <a:pt x="1223376" y="0"/>
                </a:lnTo>
                <a:lnTo>
                  <a:pt x="1223376" y="1246753"/>
                </a:lnTo>
                <a:lnTo>
                  <a:pt x="0" y="12467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015397" y="4589703"/>
            <a:ext cx="1315797" cy="1315797"/>
          </a:xfrm>
          <a:custGeom>
            <a:avLst/>
            <a:gdLst/>
            <a:ahLst/>
            <a:cxnLst/>
            <a:rect l="l" t="t" r="r" b="b"/>
            <a:pathLst>
              <a:path w="1315797" h="1315797">
                <a:moveTo>
                  <a:pt x="0" y="0"/>
                </a:moveTo>
                <a:lnTo>
                  <a:pt x="1315797" y="0"/>
                </a:lnTo>
                <a:lnTo>
                  <a:pt x="1315797" y="1315796"/>
                </a:lnTo>
                <a:lnTo>
                  <a:pt x="0" y="13157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550156" y="860468"/>
            <a:ext cx="10825049" cy="1360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119"/>
              </a:lnSpc>
            </a:pPr>
            <a:r>
              <a:rPr lang="en-US" sz="7942" dirty="0">
                <a:solidFill>
                  <a:srgbClr val="004AAD"/>
                </a:solidFill>
                <a:latin typeface="Canva Sans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0567" y="7248343"/>
            <a:ext cx="210867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High Transaction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03838" y="7144105"/>
            <a:ext cx="285884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Higher loss due to fraud activities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331640" y="3194715"/>
            <a:ext cx="2501801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Real-time Detection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1640" y="9025320"/>
            <a:ext cx="2775733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Reduce  false positive (Cust feedbacks)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5788" y="6194425"/>
            <a:ext cx="3813505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Use predictive ML model, and analytics using SQL &amp; Python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14260" y="3265488"/>
            <a:ext cx="3018915" cy="2842576"/>
          </a:xfrm>
          <a:custGeom>
            <a:avLst/>
            <a:gdLst/>
            <a:ahLst/>
            <a:cxnLst/>
            <a:rect l="l" t="t" r="r" b="b"/>
            <a:pathLst>
              <a:path w="3018915" h="2842576">
                <a:moveTo>
                  <a:pt x="0" y="0"/>
                </a:moveTo>
                <a:lnTo>
                  <a:pt x="3018915" y="0"/>
                </a:lnTo>
                <a:lnTo>
                  <a:pt x="3018915" y="2842577"/>
                </a:lnTo>
                <a:lnTo>
                  <a:pt x="0" y="28425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72704" y="2986657"/>
            <a:ext cx="2621216" cy="2621216"/>
          </a:xfrm>
          <a:custGeom>
            <a:avLst/>
            <a:gdLst/>
            <a:ahLst/>
            <a:cxnLst/>
            <a:rect l="l" t="t" r="r" b="b"/>
            <a:pathLst>
              <a:path w="2621216" h="2621216">
                <a:moveTo>
                  <a:pt x="0" y="0"/>
                </a:moveTo>
                <a:lnTo>
                  <a:pt x="2621216" y="0"/>
                </a:lnTo>
                <a:lnTo>
                  <a:pt x="2621216" y="2621216"/>
                </a:lnTo>
                <a:lnTo>
                  <a:pt x="0" y="262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25683" y="2986657"/>
            <a:ext cx="2534220" cy="2534220"/>
          </a:xfrm>
          <a:custGeom>
            <a:avLst/>
            <a:gdLst/>
            <a:ahLst/>
            <a:cxnLst/>
            <a:rect l="l" t="t" r="r" b="b"/>
            <a:pathLst>
              <a:path w="2534220" h="2534220">
                <a:moveTo>
                  <a:pt x="0" y="0"/>
                </a:moveTo>
                <a:lnTo>
                  <a:pt x="2534220" y="0"/>
                </a:lnTo>
                <a:lnTo>
                  <a:pt x="2534220" y="2534220"/>
                </a:lnTo>
                <a:lnTo>
                  <a:pt x="0" y="25342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646682" y="561975"/>
            <a:ext cx="12273260" cy="1280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93"/>
              </a:lnSpc>
            </a:pPr>
            <a:r>
              <a:rPr lang="en-US" sz="5399">
                <a:solidFill>
                  <a:srgbClr val="000000"/>
                </a:solidFill>
                <a:latin typeface="Canva Sans Bold"/>
              </a:rPr>
              <a:t>Overview of Fraud Detection System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947630" y="5841365"/>
            <a:ext cx="5961501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Adaptive threat response mechanisms to adjust its fraud detection strategies based on evolving threats.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279515"/>
            <a:ext cx="459003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Real-time Monitoring using Fraud Detection ML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00044" y="6060440"/>
            <a:ext cx="4766537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Customer feedbacks  incorporated in ML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7200" y="223985"/>
            <a:ext cx="11828535" cy="9839029"/>
          </a:xfrm>
          <a:custGeom>
            <a:avLst/>
            <a:gdLst/>
            <a:ahLst/>
            <a:cxnLst/>
            <a:rect l="l" t="t" r="r" b="b"/>
            <a:pathLst>
              <a:path w="10163639" h="9839029">
                <a:moveTo>
                  <a:pt x="0" y="0"/>
                </a:moveTo>
                <a:lnTo>
                  <a:pt x="10163639" y="0"/>
                </a:lnTo>
                <a:lnTo>
                  <a:pt x="10163639" y="9839029"/>
                </a:lnTo>
                <a:lnTo>
                  <a:pt x="0" y="983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0" y="3390900"/>
            <a:ext cx="3532603" cy="1539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46"/>
              </a:lnSpc>
            </a:pPr>
            <a:r>
              <a:rPr lang="en-US" sz="4462" dirty="0">
                <a:solidFill>
                  <a:schemeClr val="accent4">
                    <a:lumMod val="75000"/>
                  </a:schemeClr>
                </a:solidFill>
                <a:latin typeface="Canva Sans Bold"/>
              </a:rPr>
              <a:t>EER Diagram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64550" y="2886086"/>
            <a:ext cx="2574692" cy="2574692"/>
          </a:xfrm>
          <a:custGeom>
            <a:avLst/>
            <a:gdLst/>
            <a:ahLst/>
            <a:cxnLst/>
            <a:rect l="l" t="t" r="r" b="b"/>
            <a:pathLst>
              <a:path w="2574692" h="2574692">
                <a:moveTo>
                  <a:pt x="0" y="0"/>
                </a:moveTo>
                <a:lnTo>
                  <a:pt x="2574692" y="0"/>
                </a:lnTo>
                <a:lnTo>
                  <a:pt x="2574692" y="2574692"/>
                </a:lnTo>
                <a:lnTo>
                  <a:pt x="0" y="2574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6888" y="3449621"/>
            <a:ext cx="4017445" cy="2131165"/>
          </a:xfrm>
          <a:custGeom>
            <a:avLst/>
            <a:gdLst/>
            <a:ahLst/>
            <a:cxnLst/>
            <a:rect l="l" t="t" r="r" b="b"/>
            <a:pathLst>
              <a:path w="4017445" h="2131165">
                <a:moveTo>
                  <a:pt x="0" y="0"/>
                </a:moveTo>
                <a:lnTo>
                  <a:pt x="4017445" y="0"/>
                </a:lnTo>
                <a:lnTo>
                  <a:pt x="4017445" y="2131165"/>
                </a:lnTo>
                <a:lnTo>
                  <a:pt x="0" y="2131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086590" y="5928180"/>
            <a:ext cx="5330612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Fraud Detection Model to evaluate transaction patterns.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56358" y="5928180"/>
            <a:ext cx="633850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Customer and Account entities at the core of the database.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16888" y="914400"/>
            <a:ext cx="12736934" cy="1020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43"/>
              </a:lnSpc>
              <a:spcBef>
                <a:spcPct val="0"/>
              </a:spcBef>
            </a:pPr>
            <a:r>
              <a:rPr lang="en-US" sz="5959">
                <a:solidFill>
                  <a:srgbClr val="004AAD"/>
                </a:solidFill>
                <a:latin typeface="Canva Sans Bold"/>
              </a:rPr>
              <a:t>Scope and Objectives of Analytics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06462" y="7810500"/>
            <a:ext cx="13275075" cy="13169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8894" lvl="1" indent="-269447">
              <a:lnSpc>
                <a:spcPts val="3494"/>
              </a:lnSpc>
              <a:buFont typeface="Arial"/>
              <a:buChar char="•"/>
            </a:pPr>
            <a:r>
              <a:rPr lang="en-US" sz="2496" dirty="0">
                <a:solidFill>
                  <a:srgbClr val="000000"/>
                </a:solidFill>
                <a:latin typeface="Canva Sans"/>
              </a:rPr>
              <a:t>Real-time monitoring of account balances and transactions to detect anomalies.</a:t>
            </a:r>
          </a:p>
          <a:p>
            <a:pPr marL="538894" lvl="1" indent="-269447">
              <a:lnSpc>
                <a:spcPts val="3494"/>
              </a:lnSpc>
              <a:buFont typeface="Arial"/>
              <a:buChar char="•"/>
            </a:pPr>
            <a:r>
              <a:rPr lang="en-US" sz="2496" dirty="0">
                <a:solidFill>
                  <a:srgbClr val="000000"/>
                </a:solidFill>
                <a:latin typeface="Canva Sans"/>
              </a:rPr>
              <a:t>Evaluating the performance of fraud detection models over time.</a:t>
            </a:r>
          </a:p>
          <a:p>
            <a:pPr marL="538894" lvl="1" indent="-269447">
              <a:lnSpc>
                <a:spcPts val="3494"/>
              </a:lnSpc>
              <a:buFont typeface="Arial"/>
              <a:buChar char="•"/>
            </a:pPr>
            <a:r>
              <a:rPr lang="en-US" sz="2496" dirty="0">
                <a:solidFill>
                  <a:srgbClr val="000000"/>
                </a:solidFill>
                <a:latin typeface="Canva Sans"/>
              </a:rPr>
              <a:t>Gathering insights from customer feedback on flagged transactions.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6011979"/>
            <a:ext cx="7778128" cy="3690473"/>
          </a:xfrm>
          <a:custGeom>
            <a:avLst/>
            <a:gdLst/>
            <a:ahLst/>
            <a:cxnLst/>
            <a:rect l="l" t="t" r="r" b="b"/>
            <a:pathLst>
              <a:path w="7778128" h="3690473">
                <a:moveTo>
                  <a:pt x="0" y="0"/>
                </a:moveTo>
                <a:lnTo>
                  <a:pt x="7778128" y="0"/>
                </a:lnTo>
                <a:lnTo>
                  <a:pt x="7778128" y="3690474"/>
                </a:lnTo>
                <a:lnTo>
                  <a:pt x="0" y="369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54253" y="2830111"/>
            <a:ext cx="7675347" cy="3331292"/>
          </a:xfrm>
          <a:custGeom>
            <a:avLst/>
            <a:gdLst/>
            <a:ahLst/>
            <a:cxnLst/>
            <a:rect l="l" t="t" r="r" b="b"/>
            <a:pathLst>
              <a:path w="7675347" h="3331292">
                <a:moveTo>
                  <a:pt x="0" y="0"/>
                </a:moveTo>
                <a:lnTo>
                  <a:pt x="7675347" y="0"/>
                </a:lnTo>
                <a:lnTo>
                  <a:pt x="7675347" y="3331293"/>
                </a:lnTo>
                <a:lnTo>
                  <a:pt x="0" y="33312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5634" b="-121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4080" y="2130163"/>
            <a:ext cx="8151955" cy="3089537"/>
          </a:xfrm>
          <a:custGeom>
            <a:avLst/>
            <a:gdLst/>
            <a:ahLst/>
            <a:cxnLst/>
            <a:rect l="l" t="t" r="r" b="b"/>
            <a:pathLst>
              <a:path w="8151955" h="3089537">
                <a:moveTo>
                  <a:pt x="0" y="0"/>
                </a:moveTo>
                <a:lnTo>
                  <a:pt x="8151954" y="0"/>
                </a:lnTo>
                <a:lnTo>
                  <a:pt x="8151954" y="3089537"/>
                </a:lnTo>
                <a:lnTo>
                  <a:pt x="0" y="3089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346" b="-21766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8301" y="576208"/>
            <a:ext cx="8639499" cy="98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4"/>
              </a:lnSpc>
            </a:pPr>
            <a:r>
              <a:rPr lang="en-US" sz="5810" dirty="0">
                <a:solidFill>
                  <a:srgbClr val="E25B61"/>
                </a:solidFill>
                <a:latin typeface="Canva Sans Bold"/>
              </a:rPr>
              <a:t>SQL Analytical Queries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675693" y="7626442"/>
            <a:ext cx="6087307" cy="175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Analyze the types and frequencies of feedback provided by customers. This feedback can reveal customer satisfaction levels, usability issues, or areas needing improvement in the system.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4286" y="2071329"/>
            <a:ext cx="7306714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Identify transactions that are high Risk Transaction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744080" y="841375"/>
            <a:ext cx="8151955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Distribution and averages of loan amounts and terms. This can provide insights into the loan products' popularity and the financial behavior of customers taking loans.</a:t>
            </a:r>
          </a:p>
          <a:p>
            <a:pPr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025" y="1719820"/>
            <a:ext cx="7483792" cy="3347349"/>
          </a:xfrm>
          <a:custGeom>
            <a:avLst/>
            <a:gdLst/>
            <a:ahLst/>
            <a:cxnLst/>
            <a:rect l="l" t="t" r="r" b="b"/>
            <a:pathLst>
              <a:path w="7483792" h="3347349">
                <a:moveTo>
                  <a:pt x="0" y="0"/>
                </a:moveTo>
                <a:lnTo>
                  <a:pt x="7483792" y="0"/>
                </a:lnTo>
                <a:lnTo>
                  <a:pt x="7483792" y="3347349"/>
                </a:lnTo>
                <a:lnTo>
                  <a:pt x="0" y="3347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2" r="-218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5870586"/>
            <a:ext cx="9651587" cy="4136394"/>
          </a:xfrm>
          <a:custGeom>
            <a:avLst/>
            <a:gdLst/>
            <a:ahLst/>
            <a:cxnLst/>
            <a:rect l="l" t="t" r="r" b="b"/>
            <a:pathLst>
              <a:path w="9651587" h="4136394">
                <a:moveTo>
                  <a:pt x="0" y="0"/>
                </a:moveTo>
                <a:lnTo>
                  <a:pt x="9651587" y="0"/>
                </a:lnTo>
                <a:lnTo>
                  <a:pt x="9651587" y="4136394"/>
                </a:lnTo>
                <a:lnTo>
                  <a:pt x="0" y="4136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86983" y="494748"/>
            <a:ext cx="15532293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545454"/>
                </a:solidFill>
                <a:latin typeface="Canva Sans Bold"/>
              </a:rPr>
              <a:t>Python Visualization from the Database</a:t>
            </a:r>
          </a:p>
        </p:txBody>
      </p:sp>
      <p:pic>
        <p:nvPicPr>
          <p:cNvPr id="7" name="Picture 6" descr="A graph of blue bars with text&#10;&#10;Description automatically generated">
            <a:extLst>
              <a:ext uri="{FF2B5EF4-FFF2-40B4-BE49-F238E27FC236}">
                <a16:creationId xmlns:a16="http://schemas.microsoft.com/office/drawing/2014/main" id="{E74C7F40-C23F-07DD-277E-E81D6B6FE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1562100"/>
            <a:ext cx="9651587" cy="41363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667232" y="1714500"/>
            <a:ext cx="641248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chemeClr val="accent6">
                    <a:lumMod val="75000"/>
                  </a:schemeClr>
                </a:solidFill>
                <a:latin typeface="Canva Sa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86488" y="4661852"/>
            <a:ext cx="13373973" cy="231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dirty="0">
                <a:solidFill>
                  <a:srgbClr val="000000"/>
                </a:solidFill>
                <a:latin typeface="Canva Sans Bold"/>
              </a:rPr>
              <a:t>We are committed to strengthen Financial Security by integrating Advanced Fraud Detection models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87864" y="4274503"/>
            <a:ext cx="65122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2060"/>
                </a:solidFill>
                <a:latin typeface="Canva Sans Bold"/>
              </a:rPr>
              <a:t>Thank you!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243</Words>
  <Application>Microsoft Macintosh PowerPoint</Application>
  <PresentationFormat>Custom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Canva Sans Bold</vt:lpstr>
      <vt:lpstr>Canva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heading</dc:title>
  <cp:lastModifiedBy>Ullal Atul Nayak</cp:lastModifiedBy>
  <cp:revision>9</cp:revision>
  <dcterms:created xsi:type="dcterms:W3CDTF">2006-08-16T00:00:00Z</dcterms:created>
  <dcterms:modified xsi:type="dcterms:W3CDTF">2023-12-07T04:28:06Z</dcterms:modified>
  <dc:identifier>DAF2DB8oJ0M</dc:identifier>
</cp:coreProperties>
</file>